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8" r:id="rId5"/>
    <p:sldId id="257" r:id="rId6"/>
    <p:sldId id="259" r:id="rId7"/>
    <p:sldId id="260" r:id="rId8"/>
    <p:sldId id="275" r:id="rId9"/>
    <p:sldId id="276" r:id="rId10"/>
    <p:sldId id="264" r:id="rId11"/>
    <p:sldId id="265" r:id="rId12"/>
    <p:sldId id="268" r:id="rId13"/>
    <p:sldId id="270" r:id="rId14"/>
    <p:sldId id="282" r:id="rId15"/>
    <p:sldId id="273" r:id="rId16"/>
    <p:sldId id="274" r:id="rId17"/>
    <p:sldId id="281" r:id="rId18"/>
    <p:sldId id="277" r:id="rId19"/>
    <p:sldId id="279" r:id="rId20"/>
    <p:sldId id="283" r:id="rId21"/>
    <p:sldId id="284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6B9CA-49DA-42FB-9407-73ACA09C3148}" v="2379" dt="2023-08-24T09:57:56.263"/>
    <p1510:client id="{0820BE43-A27A-40F8-9B2D-AC36D8BA4337}" v="46" dt="2023-08-28T07:28:21.379"/>
    <p1510:client id="{23EB1296-F7FE-4C78-8768-8EA93D7772C7}" v="1242" dt="2023-08-25T09:00:59.330"/>
    <p1510:client id="{9B31D5F9-88EB-D141-8D85-BBF57C153186}" v="519" dt="2023-08-25T09:07:49"/>
    <p1510:client id="{E443AF1E-ADDE-43C4-9EF5-41FF506724A0}" v="249" dt="2023-08-29T08:38:48.389"/>
    <p1510:client id="{E58A6873-3F40-460F-9DF4-9997CF71AFDC}" v="1167" vWet="1169" dt="2023-08-25T02:53:55.844"/>
    <p1510:client id="{E5CE1BC0-9782-4B3A-BEA2-CA0851116CAA}" v="260" dt="2023-08-28T07:54:20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C9A27-B312-4D7F-808E-24EC34F89045}" type="datetimeFigureOut">
              <a:t>8/29/2023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247B9-229D-489E-913C-28C8C8A0207D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29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90477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/>
              <a:t>Briefly explain the use of different languages in our website</a:t>
            </a:r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247B9-229D-489E-913C-28C8C8A0207D}" type="slidenum">
              <a:rPr lang="en-US" altLang="zh-HK" smtClean="0"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1048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PCCWW Group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606478"/>
            <a:ext cx="12192000" cy="194925"/>
          </a:xfrm>
          <a:prstGeom prst="rect">
            <a:avLst/>
          </a:prstGeom>
          <a:solidFill>
            <a:srgbClr val="12387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28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"/>
              <a:ea typeface="+mj-ea"/>
              <a:cs typeface="Roboto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53625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PCCW Media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3226263"/>
              </p:ext>
            </p:extLst>
          </p:nvPr>
        </p:nvGraphicFramePr>
        <p:xfrm>
          <a:off x="794" y="794"/>
          <a:ext cx="794" cy="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4" y="794"/>
                        <a:ext cx="794" cy="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38751" y="6387680"/>
            <a:ext cx="1439995" cy="206897"/>
          </a:xfrm>
          <a:prstGeom prst="rect">
            <a:avLst/>
          </a:prstGeom>
        </p:spPr>
      </p:pic>
      <p:sp>
        <p:nvSpPr>
          <p:cNvPr id="9" name="Shape 5"/>
          <p:cNvSpPr txBox="1">
            <a:spLocks/>
          </p:cNvSpPr>
          <p:nvPr userDrawn="1"/>
        </p:nvSpPr>
        <p:spPr>
          <a:xfrm>
            <a:off x="11838325" y="6352970"/>
            <a:ext cx="402886" cy="256382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 smtClean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>
              <a:defRPr/>
            </a:pPr>
            <a:fld id="{D7239D33-D41F-8B48-81DC-AF333D041236}" type="slidenum">
              <a:rPr lang="en-US" altLang="zh-TW" sz="1000" b="0" i="0" smtClean="0">
                <a:latin typeface="Helvetica Light"/>
                <a:cs typeface="Helvetica Light"/>
              </a:rPr>
              <a:pPr>
                <a:defRPr/>
              </a:pPr>
              <a:t>‹#›</a:t>
            </a:fld>
            <a:endParaRPr lang="en-US" altLang="zh-TW" sz="1000" b="0" i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606478"/>
            <a:ext cx="12192000" cy="194925"/>
          </a:xfrm>
          <a:prstGeom prst="rect">
            <a:avLst/>
          </a:prstGeom>
          <a:solidFill>
            <a:srgbClr val="12387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28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Roboto"/>
              <a:ea typeface="+mj-ea"/>
              <a:cs typeface="Roboto"/>
              <a:sym typeface="Helvetica"/>
            </a:endParaRPr>
          </a:p>
        </p:txBody>
      </p:sp>
      <p:pic>
        <p:nvPicPr>
          <p:cNvPr id="10" name="Picture 4" descr="I:\HKT_Guideline\HKT_Corp\HKT_Phase3_Guideline_R\HKT logo_R\HKT_R_blue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2"/>
          <a:stretch/>
        </p:blipFill>
        <p:spPr bwMode="auto">
          <a:xfrm>
            <a:off x="168041" y="6150700"/>
            <a:ext cx="822560" cy="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344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AD2BBA57-081D-4440-B7C6-C4971F71D575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B459D743-3038-4C5F-B03F-2B28DB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642892161"/>
              </p:ext>
            </p:extLst>
          </p:nvPr>
        </p:nvGraphicFramePr>
        <p:xfrm>
          <a:off x="794" y="794"/>
          <a:ext cx="794" cy="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4" y="794"/>
                        <a:ext cx="794" cy="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826683" y="769938"/>
            <a:ext cx="97536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1600" tIns="101600" rIns="101600" bIns="101600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1600" tIns="101600" rIns="101600" bIns="1016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5"/>
          <p:cNvSpPr>
            <a:spLocks noGrp="1"/>
          </p:cNvSpPr>
          <p:nvPr>
            <p:ph type="sldNum" sz="quarter" idx="4"/>
          </p:nvPr>
        </p:nvSpPr>
        <p:spPr>
          <a:xfrm>
            <a:off x="11736727" y="6246813"/>
            <a:ext cx="402886" cy="256382"/>
          </a:xfrm>
          <a:prstGeom prst="rect">
            <a:avLst/>
          </a:prstGeom>
        </p:spPr>
        <p:txBody>
          <a:bodyPr/>
          <a:lstStyle>
            <a:lvl1pPr>
              <a:defRPr sz="1000" smtClean="0"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fld id="{D7239D33-D41F-8B48-81DC-AF333D0412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60" r:id="rId3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Helvetica Light"/>
          <a:ea typeface="Helvetica Light"/>
          <a:cs typeface="Helvetica Light"/>
          <a:sym typeface="Roboto Light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9pPr>
    </p:titleStyle>
    <p:bodyStyle>
      <a:lvl1pPr marL="48986" marR="0" indent="-48986" algn="l" defTabSz="2286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285750" marR="0" indent="-5715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525780" marR="0" indent="-6858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762000" marR="0" indent="-7620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990600" marR="0" indent="-7620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1416050" marR="0" indent="-19050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1593850" marR="0" indent="-19050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1771650" marR="0" indent="-19050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1949450" marR="0" indent="-190500" algn="l" defTabSz="2286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2E43EB-BB87-764C-AF33-8A75C381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371251" cy="69570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DCD8BD-DE54-4A78-A652-EB340A6A3274}"/>
              </a:ext>
            </a:extLst>
          </p:cNvPr>
          <p:cNvSpPr/>
          <p:nvPr/>
        </p:nvSpPr>
        <p:spPr>
          <a:xfrm>
            <a:off x="838200" y="1747455"/>
            <a:ext cx="7069964" cy="51200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endParaRPr lang="en-US" sz="9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9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447"/>
          <p:cNvSpPr/>
          <p:nvPr/>
        </p:nvSpPr>
        <p:spPr>
          <a:xfrm>
            <a:off x="8239500" y="3623976"/>
            <a:ext cx="3627836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000">
                <a:solidFill>
                  <a:srgbClr val="084178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algn="r"/>
            <a:r>
              <a:rPr lang="en-US" sz="4000" b="1" err="1"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Innolab</a:t>
            </a:r>
            <a:r>
              <a:rPr lang="en-US" sz="4000" b="1"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 GPT</a:t>
            </a:r>
          </a:p>
        </p:txBody>
      </p:sp>
      <p:sp>
        <p:nvSpPr>
          <p:cNvPr id="14" name="Shape 60">
            <a:extLst>
              <a:ext uri="{FF2B5EF4-FFF2-40B4-BE49-F238E27FC236}">
                <a16:creationId xmlns:a16="http://schemas.microsoft.com/office/drawing/2014/main" id="{4C9182F5-54C5-CE42-86F8-DA1256E8B9ED}"/>
              </a:ext>
            </a:extLst>
          </p:cNvPr>
          <p:cNvSpPr/>
          <p:nvPr/>
        </p:nvSpPr>
        <p:spPr>
          <a:xfrm>
            <a:off x="7952509" y="4240268"/>
            <a:ext cx="3876728" cy="0"/>
          </a:xfrm>
          <a:prstGeom prst="line">
            <a:avLst/>
          </a:prstGeom>
          <a:ln w="25400">
            <a:solidFill>
              <a:srgbClr val="084178"/>
            </a:solidFill>
          </a:ln>
        </p:spPr>
        <p:txBody>
          <a:bodyPr lIns="22859" tIns="22859" rIns="22859" bIns="22859"/>
          <a:lstStyle/>
          <a:p>
            <a:pPr algn="r" defTabSz="4572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84178"/>
                </a:solidFill>
                <a:latin typeface="+mj-lt"/>
                <a:ea typeface="+mj-ea"/>
                <a:cs typeface="+mj-cs"/>
                <a:sym typeface="Roboto"/>
              </a:defRPr>
            </a:pPr>
            <a:endParaRPr sz="1200"/>
          </a:p>
        </p:txBody>
      </p:sp>
      <p:pic>
        <p:nvPicPr>
          <p:cNvPr id="15" name="Picture 4" descr="I:\HKT_Guideline\HKT_Corp\HKT_Phase3_Guideline_R\HKT logo_R\HKT_R_blue.png">
            <a:extLst>
              <a:ext uri="{FF2B5EF4-FFF2-40B4-BE49-F238E27FC236}">
                <a16:creationId xmlns:a16="http://schemas.microsoft.com/office/drawing/2014/main" id="{70155394-A168-D944-AEB8-D109B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76"/>
          <a:stretch/>
        </p:blipFill>
        <p:spPr bwMode="auto">
          <a:xfrm>
            <a:off x="10338562" y="2716818"/>
            <a:ext cx="1528774" cy="7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I:\HKT_Guideline\Corporate_Tagline\a_PCCW_Group_member\a_pccw_group_member_en.png">
            <a:extLst>
              <a:ext uri="{FF2B5EF4-FFF2-40B4-BE49-F238E27FC236}">
                <a16:creationId xmlns:a16="http://schemas.microsoft.com/office/drawing/2014/main" id="{4C625903-308A-4B83-B90B-47970466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743" y="6410325"/>
            <a:ext cx="2156494" cy="17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448">
            <a:extLst>
              <a:ext uri="{FF2B5EF4-FFF2-40B4-BE49-F238E27FC236}">
                <a16:creationId xmlns:a16="http://schemas.microsoft.com/office/drawing/2014/main" id="{FB8D97EF-7761-4E7F-AFF4-F6FDBCB30BD3}"/>
              </a:ext>
            </a:extLst>
          </p:cNvPr>
          <p:cNvSpPr/>
          <p:nvPr/>
        </p:nvSpPr>
        <p:spPr>
          <a:xfrm>
            <a:off x="6896885" y="4257996"/>
            <a:ext cx="4970451" cy="100027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t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84178"/>
                </a:solidFill>
                <a:uFill>
                  <a:solidFill>
                    <a:srgbClr val="929292"/>
                  </a:solidFill>
                </a:uFill>
              </a:defRPr>
            </a:lvl1pPr>
          </a:lstStyle>
          <a:p>
            <a:pPr algn="r"/>
            <a:r>
              <a:rPr lang="en-US" sz="2000" b="1">
                <a:latin typeface="+mj-lt"/>
                <a:ea typeface="Roboto"/>
                <a:cs typeface="Arial"/>
              </a:rPr>
              <a:t>A personal Chatbot </a:t>
            </a:r>
            <a:endParaRPr lang="en-US" sz="2000" b="1">
              <a:latin typeface="+mj-lt"/>
              <a:ea typeface="Roboto" pitchFamily="2" charset="0"/>
              <a:cs typeface="Arial" panose="020B0604020202020204" pitchFamily="34" charset="0"/>
            </a:endParaRPr>
          </a:p>
          <a:p>
            <a:pPr algn="r"/>
            <a:r>
              <a:rPr lang="en-US" sz="2000" b="1">
                <a:latin typeface="+mj-lt"/>
                <a:ea typeface="Roboto"/>
                <a:cs typeface="Arial"/>
              </a:rPr>
              <a:t>Is all your need</a:t>
            </a:r>
            <a:endParaRPr lang="en-US" sz="2000" b="1">
              <a:latin typeface="+mj-lt"/>
              <a:ea typeface="Roboto" pitchFamily="2" charset="0"/>
              <a:cs typeface="Arial" panose="020B0604020202020204" pitchFamily="34" charset="0"/>
            </a:endParaRPr>
          </a:p>
          <a:p>
            <a:pPr algn="r"/>
            <a:endParaRPr lang="en-US" sz="2000" b="1">
              <a:latin typeface="+mj-lt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4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5C079E34-08C8-CAD9-FB09-CFCC015D3938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Use Case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47708-B508-C78B-D09B-5F7DBCB646C8}"/>
              </a:ext>
            </a:extLst>
          </p:cNvPr>
          <p:cNvSpPr txBox="1"/>
          <p:nvPr/>
        </p:nvSpPr>
        <p:spPr>
          <a:xfrm>
            <a:off x="1595480" y="1201850"/>
            <a:ext cx="9174616" cy="914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Personalize:</a:t>
            </a:r>
            <a:endParaRPr lang="zh-CN" altLang="en-US" sz="28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B5F11B14-EF5B-7697-7831-4927D58532C0}"/>
              </a:ext>
            </a:extLst>
          </p:cNvPr>
          <p:cNvSpPr txBox="1"/>
          <p:nvPr/>
        </p:nvSpPr>
        <p:spPr>
          <a:xfrm>
            <a:off x="1595480" y="1968187"/>
            <a:ext cx="4038404" cy="24658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Imagine you want to boost your productivity with chatbots, but no matching tools</a:t>
            </a:r>
            <a:endParaRPr lang="zh-CN" altLang="en-US" sz="28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pic>
        <p:nvPicPr>
          <p:cNvPr id="7" name="Picture 6" descr="A cartoon of a robot next to a phone&#10;&#10;Description automatically generated">
            <a:extLst>
              <a:ext uri="{FF2B5EF4-FFF2-40B4-BE49-F238E27FC236}">
                <a16:creationId xmlns:a16="http://schemas.microsoft.com/office/drawing/2014/main" id="{FDADAC81-2FBE-CB19-1AA6-7E8566786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60" y="1053578"/>
            <a:ext cx="4232788" cy="42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343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5C079E34-08C8-CAD9-FB09-CFCC015D3938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Use Case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47708-B508-C78B-D09B-5F7DBCB646C8}"/>
              </a:ext>
            </a:extLst>
          </p:cNvPr>
          <p:cNvSpPr txBox="1"/>
          <p:nvPr/>
        </p:nvSpPr>
        <p:spPr>
          <a:xfrm>
            <a:off x="1408667" y="1053578"/>
            <a:ext cx="9174616" cy="914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Personalize:</a:t>
            </a:r>
            <a:endParaRPr lang="zh-CN" altLang="en-US" sz="28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80EF7-08C5-0E94-11B3-8EBBE845D39F}"/>
              </a:ext>
            </a:extLst>
          </p:cNvPr>
          <p:cNvSpPr txBox="1"/>
          <p:nvPr/>
        </p:nvSpPr>
        <p:spPr>
          <a:xfrm>
            <a:off x="1408667" y="2201408"/>
            <a:ext cx="4116023" cy="1394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Use pre-default or customize your own </a:t>
            </a:r>
            <a:r>
              <a:rPr kumimoji="0" lang="en-US" altLang="zh-HK" b="0" i="0" u="none" strike="noStrike" cap="none" spc="0" normalizeH="0" baseline="0" err="1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LangChain</a:t>
            </a:r>
            <a:r>
              <a:rPr kumimoji="0" lang="en-US" altLang="zh-HK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 workflow for your own needs!</a:t>
            </a:r>
            <a:endParaRPr kumimoji="0" lang="zh-HK" altLang="en-US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BB90A69-4157-E2F3-EE22-30FC7F478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04" y="1812766"/>
            <a:ext cx="5042379" cy="26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19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5C079E34-08C8-CAD9-FB09-CFCC015D3938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Use Case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47708-B508-C78B-D09B-5F7DBCB646C8}"/>
              </a:ext>
            </a:extLst>
          </p:cNvPr>
          <p:cNvSpPr txBox="1"/>
          <p:nvPr/>
        </p:nvSpPr>
        <p:spPr>
          <a:xfrm>
            <a:off x="1408667" y="1053578"/>
            <a:ext cx="9174616" cy="914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Automation:</a:t>
            </a:r>
            <a:endParaRPr lang="zh-CN" altLang="en-US" sz="28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pic>
        <p:nvPicPr>
          <p:cNvPr id="7" name="Picture 6" descr="A map with different colored pins&#10;&#10;Description automatically generated">
            <a:extLst>
              <a:ext uri="{FF2B5EF4-FFF2-40B4-BE49-F238E27FC236}">
                <a16:creationId xmlns:a16="http://schemas.microsoft.com/office/drawing/2014/main" id="{74B253E1-4B11-646D-44C9-AE4F20FF0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5"/>
          <a:stretch/>
        </p:blipFill>
        <p:spPr>
          <a:xfrm>
            <a:off x="3712363" y="1940425"/>
            <a:ext cx="2037677" cy="1992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E80EF7-08C5-0E94-11B3-8EBBE845D39F}"/>
              </a:ext>
            </a:extLst>
          </p:cNvPr>
          <p:cNvSpPr txBox="1"/>
          <p:nvPr/>
        </p:nvSpPr>
        <p:spPr>
          <a:xfrm>
            <a:off x="1861124" y="1940425"/>
            <a:ext cx="2229268" cy="10623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Locate nearby clinics</a:t>
            </a:r>
            <a:endParaRPr kumimoji="0" lang="zh-HK" altLang="en-US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" name="Picture 5" descr="A robot using a tablet&#10;&#10;Description automatically generated">
            <a:extLst>
              <a:ext uri="{FF2B5EF4-FFF2-40B4-BE49-F238E27FC236}">
                <a16:creationId xmlns:a16="http://schemas.microsoft.com/office/drawing/2014/main" id="{1136EDD0-4779-D0B3-E5E7-DDF3C1965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85" y="1740831"/>
            <a:ext cx="1581898" cy="2377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E033E5-99BA-14ED-9FBF-C572ECD4372B}"/>
              </a:ext>
            </a:extLst>
          </p:cNvPr>
          <p:cNvSpPr txBox="1"/>
          <p:nvPr/>
        </p:nvSpPr>
        <p:spPr>
          <a:xfrm>
            <a:off x="6772117" y="1874395"/>
            <a:ext cx="2229268" cy="1727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Fill in forms and make clinic appointment automatically</a:t>
            </a:r>
            <a:endParaRPr kumimoji="0" lang="zh-HK" altLang="en-US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" name="Picture 11" descr="A bowl of pills and flowers&#10;&#10;Description automatically generated">
            <a:extLst>
              <a:ext uri="{FF2B5EF4-FFF2-40B4-BE49-F238E27FC236}">
                <a16:creationId xmlns:a16="http://schemas.microsoft.com/office/drawing/2014/main" id="{CADE6152-C883-B28B-E1B2-358D49DF7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58" y="4452014"/>
            <a:ext cx="2952750" cy="1552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8E834C-A1BC-41D7-1A24-9C10CBA7C217}"/>
              </a:ext>
            </a:extLst>
          </p:cNvPr>
          <p:cNvSpPr txBox="1"/>
          <p:nvPr/>
        </p:nvSpPr>
        <p:spPr>
          <a:xfrm>
            <a:off x="2600119" y="4452014"/>
            <a:ext cx="4262163" cy="1394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HK">
                <a:solidFill>
                  <a:srgbClr val="204277"/>
                </a:solidFill>
                <a:latin typeface="Roboto Light"/>
                <a:ea typeface="Roboto Light"/>
                <a:cs typeface="Roboto Light"/>
                <a:sym typeface="Roboto Light"/>
              </a:rPr>
              <a:t>Recommend medicines and supplement base on users’ situation, age, gender and other personal factors</a:t>
            </a:r>
            <a:endParaRPr kumimoji="0" lang="zh-HK" altLang="en-US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77693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5C079E34-08C8-CAD9-FB09-CFCC015D3938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Use Case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47708-B508-C78B-D09B-5F7DBCB646C8}"/>
              </a:ext>
            </a:extLst>
          </p:cNvPr>
          <p:cNvSpPr txBox="1"/>
          <p:nvPr/>
        </p:nvSpPr>
        <p:spPr>
          <a:xfrm>
            <a:off x="1554765" y="1130066"/>
            <a:ext cx="9174616" cy="914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Automation:</a:t>
            </a:r>
            <a:endParaRPr lang="zh-CN" altLang="en-US" sz="28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pic>
        <p:nvPicPr>
          <p:cNvPr id="4" name="Picture 3" descr="A person sitting on a couch with her hands in her mouth&#10;&#10;Description automatically generated">
            <a:extLst>
              <a:ext uri="{FF2B5EF4-FFF2-40B4-BE49-F238E27FC236}">
                <a16:creationId xmlns:a16="http://schemas.microsoft.com/office/drawing/2014/main" id="{F58B422F-DEBC-A38B-E509-4F28285AB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0003"/>
            <a:ext cx="5022292" cy="2825040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3B8CE914-4DF9-23B4-1940-BA77D8FA068B}"/>
              </a:ext>
            </a:extLst>
          </p:cNvPr>
          <p:cNvSpPr txBox="1"/>
          <p:nvPr/>
        </p:nvSpPr>
        <p:spPr>
          <a:xfrm>
            <a:off x="1554765" y="2121163"/>
            <a:ext cx="4038404" cy="1948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Imagine you are sick, you want the AI to automate everything</a:t>
            </a:r>
            <a:endParaRPr lang="zh-CN" altLang="en-US" sz="28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261220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5C079E34-08C8-CAD9-FB09-CFCC015D3938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 err="1">
                <a:latin typeface="Roboto "/>
              </a:rPr>
              <a:t>Langchain</a:t>
            </a:r>
            <a:endParaRPr lang="en-US" altLang="zh-HK" sz="3500">
              <a:latin typeface="Roboto "/>
            </a:endParaRPr>
          </a:p>
        </p:txBody>
      </p:sp>
      <p:pic>
        <p:nvPicPr>
          <p:cNvPr id="1026" name="Picture 2" descr="Create A Chatbot with Internet Connectivity Powered by Langchain and  Chainlit | by Yeyu Huang | Level Up Coding">
            <a:extLst>
              <a:ext uri="{FF2B5EF4-FFF2-40B4-BE49-F238E27FC236}">
                <a16:creationId xmlns:a16="http://schemas.microsoft.com/office/drawing/2014/main" id="{6FCFE1F1-940D-6149-A3F4-698CF2387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07" y="1178941"/>
            <a:ext cx="9783786" cy="450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9796204F-B963-5215-DB0D-AF2826EE0E0B}"/>
              </a:ext>
            </a:extLst>
          </p:cNvPr>
          <p:cNvSpPr txBox="1"/>
          <p:nvPr/>
        </p:nvSpPr>
        <p:spPr>
          <a:xfrm>
            <a:off x="4596083" y="5679059"/>
            <a:ext cx="2999834" cy="729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Reference: Level Up Coding</a:t>
            </a:r>
            <a:endParaRPr kumimoji="0" lang="zh-HK" altLang="en-US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73654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D0BE852-C1D8-8FC5-293B-AAF543FCEACC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System Architecture</a:t>
            </a:r>
          </a:p>
        </p:txBody>
      </p:sp>
      <p:pic>
        <p:nvPicPr>
          <p:cNvPr id="3" name="圖片 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EF8C4E2C-5552-3473-4869-D5A4FA788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3485" r="2186" b="4093"/>
          <a:stretch/>
        </p:blipFill>
        <p:spPr>
          <a:xfrm>
            <a:off x="1079156" y="1230633"/>
            <a:ext cx="10033687" cy="51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916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5C079E34-08C8-CAD9-FB09-CFCC015D3938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Market Potential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47708-B508-C78B-D09B-5F7DBCB646C8}"/>
              </a:ext>
            </a:extLst>
          </p:cNvPr>
          <p:cNvSpPr txBox="1"/>
          <p:nvPr/>
        </p:nvSpPr>
        <p:spPr>
          <a:xfrm>
            <a:off x="1408667" y="932206"/>
            <a:ext cx="5568205" cy="1431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Market need of Customized Personal Assistant:</a:t>
            </a:r>
            <a:endParaRPr lang="zh-CN" altLang="en-US" sz="28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B8CE914-4DF9-23B4-1940-BA77D8FA068B}"/>
              </a:ext>
            </a:extLst>
          </p:cNvPr>
          <p:cNvSpPr txBox="1"/>
          <p:nvPr/>
        </p:nvSpPr>
        <p:spPr>
          <a:xfrm>
            <a:off x="1408667" y="2424397"/>
            <a:ext cx="4038404" cy="1394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Imagine an assistant knows you well, who can give you most suitable advices rapidly</a:t>
            </a:r>
            <a:endParaRPr lang="zh-CN" altLang="en-US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pic>
        <p:nvPicPr>
          <p:cNvPr id="2" name="Picture 2" descr="chatbot statistics">
            <a:extLst>
              <a:ext uri="{FF2B5EF4-FFF2-40B4-BE49-F238E27FC236}">
                <a16:creationId xmlns:a16="http://schemas.microsoft.com/office/drawing/2014/main" id="{2496257E-8D68-9F85-FF8F-E88A40A2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91" y="1337578"/>
            <a:ext cx="4466844" cy="446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41BA3E7-B630-94A7-0C8A-150111C82636}"/>
              </a:ext>
            </a:extLst>
          </p:cNvPr>
          <p:cNvSpPr txBox="1"/>
          <p:nvPr/>
        </p:nvSpPr>
        <p:spPr>
          <a:xfrm>
            <a:off x="7608172" y="5715680"/>
            <a:ext cx="3014681" cy="729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Reference: Outgrow (2023)</a:t>
            </a:r>
            <a:endParaRPr kumimoji="0" lang="zh-HK" altLang="en-US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85366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5C079E34-08C8-CAD9-FB09-CFCC015D3938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Market Potential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47708-B508-C78B-D09B-5F7DBCB646C8}"/>
              </a:ext>
            </a:extLst>
          </p:cNvPr>
          <p:cNvSpPr txBox="1"/>
          <p:nvPr/>
        </p:nvSpPr>
        <p:spPr>
          <a:xfrm>
            <a:off x="1408667" y="932206"/>
            <a:ext cx="5568205" cy="1431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Market need of Automation Assistant:</a:t>
            </a:r>
            <a:endParaRPr lang="zh-CN" altLang="en-US" sz="28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3B8CE914-4DF9-23B4-1940-BA77D8FA068B}"/>
              </a:ext>
            </a:extLst>
          </p:cNvPr>
          <p:cNvSpPr txBox="1"/>
          <p:nvPr/>
        </p:nvSpPr>
        <p:spPr>
          <a:xfrm>
            <a:off x="1408667" y="2424397"/>
            <a:ext cx="4038404" cy="1394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Imagine an assistant knows you well, who can perform tasks with your personal information automatically</a:t>
            </a:r>
            <a:endParaRPr lang="zh-CN" altLang="en-US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pic>
        <p:nvPicPr>
          <p:cNvPr id="2" name="Picture 2" descr="chatbot statistics">
            <a:extLst>
              <a:ext uri="{FF2B5EF4-FFF2-40B4-BE49-F238E27FC236}">
                <a16:creationId xmlns:a16="http://schemas.microsoft.com/office/drawing/2014/main" id="{2496257E-8D68-9F85-FF8F-E88A40A2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91" y="1337578"/>
            <a:ext cx="4466844" cy="446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7FEF03A6-760F-8647-D257-156478BD28AE}"/>
              </a:ext>
            </a:extLst>
          </p:cNvPr>
          <p:cNvSpPr txBox="1"/>
          <p:nvPr/>
        </p:nvSpPr>
        <p:spPr>
          <a:xfrm>
            <a:off x="7608172" y="5715680"/>
            <a:ext cx="3014681" cy="729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rPr>
              <a:t>Reference: Outgrow (2023)</a:t>
            </a:r>
            <a:endParaRPr kumimoji="0" lang="zh-HK" altLang="en-US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6955281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D6D56B-95F1-665C-0D6B-E2EB0C204A68}"/>
              </a:ext>
            </a:extLst>
          </p:cNvPr>
          <p:cNvSpPr txBox="1"/>
          <p:nvPr/>
        </p:nvSpPr>
        <p:spPr>
          <a:xfrm>
            <a:off x="3004457" y="1934060"/>
            <a:ext cx="6041571" cy="1727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sz="72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Demo Session</a:t>
            </a:r>
            <a:endParaRPr kumimoji="0" lang="zh-CN" altLang="en-US" sz="7200" b="1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08904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131171A-28E7-B60F-4E16-D72A5B52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68" y="546001"/>
            <a:ext cx="11416722" cy="5467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82076-EDF3-FCE7-3BA3-43295019216C}"/>
              </a:ext>
            </a:extLst>
          </p:cNvPr>
          <p:cNvSpPr txBox="1"/>
          <p:nvPr/>
        </p:nvSpPr>
        <p:spPr>
          <a:xfrm>
            <a:off x="3493068" y="5863266"/>
            <a:ext cx="2743200" cy="693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sz="16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File uploader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FE6DFC-7B50-7DF8-A05F-BB751A6BB014}"/>
              </a:ext>
            </a:extLst>
          </p:cNvPr>
          <p:cNvCxnSpPr/>
          <p:nvPr/>
        </p:nvCxnSpPr>
        <p:spPr>
          <a:xfrm flipH="1">
            <a:off x="8147236" y="5865949"/>
            <a:ext cx="1132" cy="44687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FD49C9-C9A5-2585-BF5A-EE6DB9DF98C8}"/>
              </a:ext>
            </a:extLst>
          </p:cNvPr>
          <p:cNvSpPr txBox="1"/>
          <p:nvPr/>
        </p:nvSpPr>
        <p:spPr>
          <a:xfrm>
            <a:off x="7569141" y="5967124"/>
            <a:ext cx="2743200" cy="693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sz="16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Send prompt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3894EAD-706C-597D-F4E8-DB810CB374D3}"/>
              </a:ext>
            </a:extLst>
          </p:cNvPr>
          <p:cNvCxnSpPr/>
          <p:nvPr/>
        </p:nvCxnSpPr>
        <p:spPr>
          <a:xfrm flipH="1" flipV="1">
            <a:off x="9041483" y="341329"/>
            <a:ext cx="1340177" cy="727435"/>
          </a:xfrm>
          <a:prstGeom prst="bentConnector3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CC9513-B832-0A34-5412-5D47E425BC6F}"/>
              </a:ext>
            </a:extLst>
          </p:cNvPr>
          <p:cNvSpPr txBox="1"/>
          <p:nvPr/>
        </p:nvSpPr>
        <p:spPr>
          <a:xfrm>
            <a:off x="7372546" y="-101016"/>
            <a:ext cx="1942314" cy="693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sz="1600" err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Langflow</a:t>
            </a:r>
            <a:r>
              <a:rPr lang="en-US" sz="16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 options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60FA7C5-0F92-8194-6751-CCD159E29979}"/>
              </a:ext>
            </a:extLst>
          </p:cNvPr>
          <p:cNvSpPr/>
          <p:nvPr/>
        </p:nvSpPr>
        <p:spPr>
          <a:xfrm>
            <a:off x="1947266" y="1483674"/>
            <a:ext cx="244512" cy="1765463"/>
          </a:xfrm>
          <a:prstGeom prst="righ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72ABD-CC88-6F89-419C-151DB99EA323}"/>
              </a:ext>
            </a:extLst>
          </p:cNvPr>
          <p:cNvSpPr txBox="1"/>
          <p:nvPr/>
        </p:nvSpPr>
        <p:spPr>
          <a:xfrm>
            <a:off x="2187038" y="1930835"/>
            <a:ext cx="2206831" cy="693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sz="1600">
                <a:solidFill>
                  <a:srgbClr val="0070C0"/>
                </a:solidFill>
                <a:latin typeface="Roboto Light"/>
                <a:ea typeface="Roboto Light"/>
                <a:cs typeface="Roboto Light"/>
              </a:rPr>
              <a:t>Conversion history</a:t>
            </a:r>
            <a:endParaRPr lang="en-US" sz="16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Roboto Light"/>
              <a:ea typeface="Roboto Light"/>
              <a:cs typeface="Roboto Ligh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2983183-6B78-79E4-E3A0-01C12A070E42}"/>
              </a:ext>
            </a:extLst>
          </p:cNvPr>
          <p:cNvCxnSpPr/>
          <p:nvPr/>
        </p:nvCxnSpPr>
        <p:spPr>
          <a:xfrm>
            <a:off x="4198917" y="5826825"/>
            <a:ext cx="3958" cy="35032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616896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D0BE852-C1D8-8FC5-293B-AAF543FCEACC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What can </a:t>
            </a:r>
            <a:r>
              <a:rPr lang="en-US" sz="3500">
                <a:ea typeface="+mn-lt"/>
                <a:cs typeface="+mn-lt"/>
              </a:rPr>
              <a:t>LLMs</a:t>
            </a:r>
            <a:r>
              <a:rPr lang="en-US" altLang="zh-HK" sz="3500">
                <a:latin typeface="Roboto "/>
              </a:rPr>
              <a:t> do?</a:t>
            </a:r>
          </a:p>
        </p:txBody>
      </p:sp>
      <p:pic>
        <p:nvPicPr>
          <p:cNvPr id="2" name="图片 1" descr="图示&#10;&#10;已自动生成说明">
            <a:extLst>
              <a:ext uri="{FF2B5EF4-FFF2-40B4-BE49-F238E27FC236}">
                <a16:creationId xmlns:a16="http://schemas.microsoft.com/office/drawing/2014/main" id="{204D61FB-D29B-93C9-116B-A743D256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85" y="1420586"/>
            <a:ext cx="5617029" cy="42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273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022BDA5-E7AD-712D-FCAA-64D73D20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2" y="353428"/>
            <a:ext cx="11737108" cy="53314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C60958-ED65-AF30-ED9D-D47534B79ED0}"/>
              </a:ext>
            </a:extLst>
          </p:cNvPr>
          <p:cNvCxnSpPr/>
          <p:nvPr/>
        </p:nvCxnSpPr>
        <p:spPr>
          <a:xfrm flipH="1" flipV="1">
            <a:off x="9820563" y="4867563"/>
            <a:ext cx="1567873" cy="2078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44DA97-20A2-86DC-FD5E-416534563A5E}"/>
              </a:ext>
            </a:extLst>
          </p:cNvPr>
          <p:cNvSpPr txBox="1"/>
          <p:nvPr/>
        </p:nvSpPr>
        <p:spPr>
          <a:xfrm>
            <a:off x="7882658" y="3963223"/>
            <a:ext cx="2107045" cy="128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sz="1600" dirty="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1.Click to compile the chatbot in </a:t>
            </a:r>
            <a:r>
              <a:rPr lang="en-US" sz="1600" dirty="0" err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Langflow</a:t>
            </a:r>
            <a:endParaRPr lang="en-US" sz="1600" b="0" i="0" u="none" strike="noStrike" cap="none" spc="0" normalizeH="0" baseline="0" dirty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B9BAEF-B1F1-FC50-5079-F2A8163289F6}"/>
              </a:ext>
            </a:extLst>
          </p:cNvPr>
          <p:cNvCxnSpPr>
            <a:cxnSpLocks/>
          </p:cNvCxnSpPr>
          <p:nvPr/>
        </p:nvCxnSpPr>
        <p:spPr>
          <a:xfrm flipH="1" flipV="1">
            <a:off x="9820563" y="5467926"/>
            <a:ext cx="1567873" cy="2078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E44952-9F42-CC6B-1B46-31A37C0EEB6D}"/>
              </a:ext>
            </a:extLst>
          </p:cNvPr>
          <p:cNvSpPr txBox="1"/>
          <p:nvPr/>
        </p:nvSpPr>
        <p:spPr>
          <a:xfrm>
            <a:off x="7951931" y="5039306"/>
            <a:ext cx="2107045" cy="1579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sz="1600" dirty="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2.Once it is finished, click on this button to start the conversation</a:t>
            </a:r>
            <a:endParaRPr lang="en-US" sz="1600" b="0" i="0" u="none" strike="noStrike" cap="none" spc="0" normalizeH="0" baseline="0" dirty="0" err="1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71DD1CF-87A7-DFCA-5B71-68FBD001690A}"/>
              </a:ext>
            </a:extLst>
          </p:cNvPr>
          <p:cNvSpPr/>
          <p:nvPr/>
        </p:nvSpPr>
        <p:spPr>
          <a:xfrm>
            <a:off x="1974482" y="1491097"/>
            <a:ext cx="501811" cy="4043216"/>
          </a:xfrm>
          <a:prstGeom prst="righ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F2BFE-BD7A-8EF2-C386-82D571424CAD}"/>
              </a:ext>
            </a:extLst>
          </p:cNvPr>
          <p:cNvSpPr txBox="1"/>
          <p:nvPr/>
        </p:nvSpPr>
        <p:spPr>
          <a:xfrm>
            <a:off x="2476499" y="3021353"/>
            <a:ext cx="2049318" cy="988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sz="1600" dirty="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Fully customizable tools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07529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71DD4253-9C34-1657-029B-2630BA63343D}"/>
              </a:ext>
            </a:extLst>
          </p:cNvPr>
          <p:cNvSpPr txBox="1"/>
          <p:nvPr/>
        </p:nvSpPr>
        <p:spPr>
          <a:xfrm>
            <a:off x="3004457" y="1934060"/>
            <a:ext cx="6041571" cy="1727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sz="72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Q&amp;A Session</a:t>
            </a:r>
            <a:endParaRPr kumimoji="0" lang="zh-CN" altLang="en-US" sz="7200" b="1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925506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D0BE852-C1D8-8FC5-293B-AAF543FCEACC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Our Team</a:t>
            </a: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0CB51CD2-B1E4-69A6-E309-64E5BCB6F739}"/>
              </a:ext>
            </a:extLst>
          </p:cNvPr>
          <p:cNvSpPr txBox="1"/>
          <p:nvPr/>
        </p:nvSpPr>
        <p:spPr>
          <a:xfrm>
            <a:off x="1261553" y="3774948"/>
            <a:ext cx="2600302" cy="1328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0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Panda Tam</a:t>
            </a:r>
          </a:p>
          <a:p>
            <a:pPr algn="ctr"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0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TSD Intern</a:t>
            </a:r>
            <a:endParaRPr lang="zh-CN" altLang="en-US" sz="2000" b="1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F944DFF7-F86D-BFDC-C185-46486A9C69E9}"/>
              </a:ext>
            </a:extLst>
          </p:cNvPr>
          <p:cNvSpPr txBox="1"/>
          <p:nvPr/>
        </p:nvSpPr>
        <p:spPr>
          <a:xfrm>
            <a:off x="4544607" y="3774949"/>
            <a:ext cx="2600302" cy="1328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0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Kenny Wan</a:t>
            </a:r>
          </a:p>
          <a:p>
            <a:pPr algn="ctr"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0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TSD Intern</a:t>
            </a:r>
            <a:endParaRPr lang="zh-CN" altLang="en-US" sz="2000" b="1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2A9A73E4-935C-AD8D-A913-F8A5F8C31FB3}"/>
              </a:ext>
            </a:extLst>
          </p:cNvPr>
          <p:cNvSpPr txBox="1"/>
          <p:nvPr/>
        </p:nvSpPr>
        <p:spPr>
          <a:xfrm>
            <a:off x="7777664" y="3774948"/>
            <a:ext cx="2600302" cy="1328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0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Axis Chia</a:t>
            </a:r>
          </a:p>
          <a:p>
            <a:pPr algn="ctr"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en-US" altLang="zh-CN" sz="20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TSD Intern</a:t>
            </a:r>
            <a:endParaRPr lang="zh-CN" altLang="en-US" sz="2000" b="1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6E49534-A0F2-F3A0-8CB8-6D43D5B8F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33" r="2407" b="17673"/>
          <a:stretch/>
        </p:blipFill>
        <p:spPr>
          <a:xfrm>
            <a:off x="1511008" y="1719261"/>
            <a:ext cx="2101392" cy="2128838"/>
          </a:xfrm>
          <a:prstGeom prst="ellipse">
            <a:avLst/>
          </a:prstGeom>
          <a:ln>
            <a:noFill/>
          </a:ln>
        </p:spPr>
      </p:pic>
      <p:pic>
        <p:nvPicPr>
          <p:cNvPr id="2" name="Picture 1" descr="A person in a suit with his arms crossed&#10;&#10;Description automatically generated">
            <a:extLst>
              <a:ext uri="{FF2B5EF4-FFF2-40B4-BE49-F238E27FC236}">
                <a16:creationId xmlns:a16="http://schemas.microsoft.com/office/drawing/2014/main" id="{1683FCBC-B99A-3611-BA8B-22FDACA79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9" t="2867" r="2778" b="3943"/>
          <a:stretch/>
        </p:blipFill>
        <p:spPr>
          <a:xfrm>
            <a:off x="7930050" y="1610149"/>
            <a:ext cx="2271209" cy="2231391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479265-6500-B638-578C-92D4C052A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9" t="29551" r="18107" b="12529"/>
          <a:stretch/>
        </p:blipFill>
        <p:spPr>
          <a:xfrm>
            <a:off x="4677641" y="1722719"/>
            <a:ext cx="2146067" cy="21184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08146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D0BE852-C1D8-8FC5-293B-AAF543FCEACC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Problem Statement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4D8D2B-7753-B176-A381-995ADA6BE3FD}"/>
              </a:ext>
            </a:extLst>
          </p:cNvPr>
          <p:cNvSpPr txBox="1"/>
          <p:nvPr/>
        </p:nvSpPr>
        <p:spPr>
          <a:xfrm>
            <a:off x="1508692" y="1053578"/>
            <a:ext cx="9174616" cy="3042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defTabSz="1828800" hangingPunct="0">
              <a:lnSpc>
                <a:spcPct val="12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Chatbot not knowing what you need</a:t>
            </a:r>
          </a:p>
          <a:p>
            <a:pPr marL="457200" indent="-457200" defTabSz="1828800" hangingPunct="0">
              <a:lnSpc>
                <a:spcPct val="12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Suggestions are not personalized</a:t>
            </a:r>
          </a:p>
          <a:p>
            <a:pPr marL="457200" indent="-457200" defTabSz="1828800" hangingPunct="0">
              <a:lnSpc>
                <a:spcPct val="12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Chatbot lacks automation</a:t>
            </a:r>
          </a:p>
          <a:p>
            <a:pPr marL="457200" indent="-457200" defTabSz="1828800" hangingPunct="0">
              <a:lnSpc>
                <a:spcPct val="12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zh-CN" altLang="en-US" sz="28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</p:txBody>
      </p:sp>
      <p:pic>
        <p:nvPicPr>
          <p:cNvPr id="4" name="Picture 3" descr="A robotic arm with a wire&#10;&#10;Description automatically generated">
            <a:extLst>
              <a:ext uri="{FF2B5EF4-FFF2-40B4-BE49-F238E27FC236}">
                <a16:creationId xmlns:a16="http://schemas.microsoft.com/office/drawing/2014/main" id="{047C131D-D139-C620-EF04-A79014DBF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96" y="3647494"/>
            <a:ext cx="3981450" cy="2211917"/>
          </a:xfrm>
          <a:prstGeom prst="rect">
            <a:avLst/>
          </a:prstGeom>
        </p:spPr>
      </p:pic>
      <p:pic>
        <p:nvPicPr>
          <p:cNvPr id="6" name="Picture 5" descr="A robot holding a question mark&#10;&#10;Description automatically generated">
            <a:extLst>
              <a:ext uri="{FF2B5EF4-FFF2-40B4-BE49-F238E27FC236}">
                <a16:creationId xmlns:a16="http://schemas.microsoft.com/office/drawing/2014/main" id="{44BFAE7D-91BC-2433-CC99-DA8542AA7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54" y="3876952"/>
            <a:ext cx="3901220" cy="17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435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DA40FAF7-FFBF-64C8-1078-8F8C2F540171}"/>
              </a:ext>
            </a:extLst>
          </p:cNvPr>
          <p:cNvSpPr txBox="1"/>
          <p:nvPr/>
        </p:nvSpPr>
        <p:spPr>
          <a:xfrm>
            <a:off x="1627425" y="265172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 err="1">
                <a:latin typeface="Roboto "/>
              </a:rPr>
              <a:t>LangChain</a:t>
            </a:r>
            <a:r>
              <a:rPr lang="en-US" altLang="zh-HK" sz="3500">
                <a:latin typeface="Roboto "/>
              </a:rPr>
              <a:t> Features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C71942-1D78-F024-EDE3-E891AF88A26F}"/>
              </a:ext>
            </a:extLst>
          </p:cNvPr>
          <p:cNvSpPr txBox="1"/>
          <p:nvPr/>
        </p:nvSpPr>
        <p:spPr>
          <a:xfrm>
            <a:off x="1411431" y="1307449"/>
            <a:ext cx="3255819" cy="2268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/>
            <a:r>
              <a:rPr lang="zh-CN" sz="1600" b="1"/>
              <a:t>📃 LLMs and Prompts:</a:t>
            </a:r>
            <a:endParaRPr lang="zh-CN" sz="1600"/>
          </a:p>
          <a:p>
            <a:pPr defTabSz="1828800"/>
            <a:endParaRPr lang="zh-CN" altLang="en-US" sz="2000" b="1">
              <a:ea typeface="+mn-lt"/>
              <a:cs typeface="+mn-lt"/>
            </a:endParaRPr>
          </a:p>
          <a:p>
            <a:pPr defTabSz="1828800"/>
            <a:r>
              <a:rPr lang="zh-CN" sz="1600">
                <a:ea typeface="+mn-lt"/>
                <a:cs typeface="+mn-lt"/>
              </a:rPr>
              <a:t>LangChain provides prompt management, optimization, and a generic interface for all LLMs.</a:t>
            </a:r>
            <a:endParaRPr lang="zh-CN" sz="1600"/>
          </a:p>
          <a:p>
            <a:pPr marL="0" marR="0" indent="0" algn="l" defTabSz="182880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CN" altLang="en-US" sz="2800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854FBB-2DB4-F9AA-41E2-CEB16DD35C2C}"/>
              </a:ext>
            </a:extLst>
          </p:cNvPr>
          <p:cNvSpPr txBox="1"/>
          <p:nvPr/>
        </p:nvSpPr>
        <p:spPr>
          <a:xfrm>
            <a:off x="6000749" y="1283769"/>
            <a:ext cx="3610840" cy="2194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/>
            <a:r>
              <a:rPr lang="zh-CN" sz="1600" b="1"/>
              <a:t>🔗 Chains:</a:t>
            </a:r>
            <a:endParaRPr lang="zh-CN" sz="1600"/>
          </a:p>
          <a:p>
            <a:pPr defTabSz="1828800"/>
            <a:r>
              <a:rPr lang="zh-CN" sz="1600">
                <a:ea typeface="+mn-lt"/>
                <a:cs typeface="+mn-lt"/>
              </a:rPr>
              <a:t>Chains go beyond a single LLM call and involve sequences of calls.</a:t>
            </a:r>
            <a:endParaRPr lang="zh-CN" sz="1600"/>
          </a:p>
          <a:p>
            <a:pPr defTabSz="1828800"/>
            <a:r>
              <a:rPr lang="zh-CN" sz="1600">
                <a:ea typeface="+mn-lt"/>
                <a:cs typeface="+mn-lt"/>
              </a:rPr>
              <a:t>LangChain provide chains for connecting different tools and do the task step by step.</a:t>
            </a:r>
            <a:endParaRPr lang="zh-CN" sz="1600"/>
          </a:p>
          <a:p>
            <a:pPr marL="0" marR="0" indent="0" algn="l" defTabSz="182880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CN" altLang="en-US" sz="1400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79BD68-5EDA-D8FA-3ED3-D87B6DF0883B}"/>
              </a:ext>
            </a:extLst>
          </p:cNvPr>
          <p:cNvSpPr txBox="1"/>
          <p:nvPr/>
        </p:nvSpPr>
        <p:spPr>
          <a:xfrm>
            <a:off x="1411432" y="3867831"/>
            <a:ext cx="3325090" cy="21703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/>
            <a:r>
              <a:rPr lang="zh-CN" sz="1600" b="1"/>
              <a:t>🤖 Agents:</a:t>
            </a:r>
            <a:endParaRPr lang="zh-CN" sz="1600"/>
          </a:p>
          <a:p>
            <a:pPr defTabSz="1828800"/>
            <a:r>
              <a:rPr lang="zh-CN" sz="1600">
                <a:ea typeface="+mn-lt"/>
                <a:cs typeface="+mn-lt"/>
              </a:rPr>
              <a:t>Agents helps LLM to do decision when answering the question.</a:t>
            </a:r>
            <a:r>
              <a:rPr lang="zh-CN" altLang="en-US" sz="1600">
                <a:ea typeface="+mn-lt"/>
                <a:cs typeface="+mn-lt"/>
              </a:rPr>
              <a:t> </a:t>
            </a:r>
            <a:endParaRPr lang="zh-CN" sz="1600"/>
          </a:p>
          <a:p>
            <a:pPr defTabSz="1828800"/>
            <a:r>
              <a:rPr lang="zh-CN" sz="1600">
                <a:ea typeface="+mn-lt"/>
                <a:cs typeface="+mn-lt"/>
              </a:rPr>
              <a:t>LangChain provide Agent's template, like how it should think, input and output.</a:t>
            </a:r>
            <a:endParaRPr lang="zh-CN" sz="1600"/>
          </a:p>
          <a:p>
            <a:pPr marL="0" marR="0" indent="0" algn="l" defTabSz="182880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CN" altLang="en-US" sz="1600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1F5267-052A-508B-9BFC-1A46E488C607}"/>
              </a:ext>
            </a:extLst>
          </p:cNvPr>
          <p:cNvSpPr txBox="1"/>
          <p:nvPr/>
        </p:nvSpPr>
        <p:spPr>
          <a:xfrm>
            <a:off x="6156612" y="3841853"/>
            <a:ext cx="3610840" cy="21703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/>
            <a:r>
              <a:rPr lang="zh-CN" sz="1600" b="1"/>
              <a:t>🧠 Memory</a:t>
            </a:r>
            <a:r>
              <a:rPr lang="en-US" altLang="zh-CN" sz="1600" b="1"/>
              <a:t>:</a:t>
            </a:r>
            <a:endParaRPr lang="zh-CN" sz="1600"/>
          </a:p>
          <a:p>
            <a:pPr defTabSz="1828800"/>
            <a:r>
              <a:rPr lang="zh-CN" sz="1600">
                <a:ea typeface="+mn-lt"/>
                <a:cs typeface="+mn-lt"/>
              </a:rPr>
              <a:t>Memory refers to persisting state between calls of a chain/agent.</a:t>
            </a:r>
            <a:r>
              <a:rPr lang="zh-CN" altLang="en-US" sz="1600">
                <a:ea typeface="+mn-lt"/>
                <a:cs typeface="+mn-lt"/>
              </a:rPr>
              <a:t> </a:t>
            </a:r>
            <a:endParaRPr lang="zh-CN" sz="1600"/>
          </a:p>
          <a:p>
            <a:pPr defTabSz="1828800"/>
            <a:r>
              <a:rPr lang="zh-CN" sz="1600">
                <a:ea typeface="+mn-lt"/>
                <a:cs typeface="+mn-lt"/>
              </a:rPr>
              <a:t>LangChain provide memory for conversation, so it will know what is talking in previous chat.</a:t>
            </a:r>
            <a:endParaRPr lang="zh-CN" sz="1600"/>
          </a:p>
          <a:p>
            <a:pPr marL="0" marR="0" indent="0" algn="l" defTabSz="182880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zh-CN" altLang="en-US" sz="1600" b="0" i="0" u="none" strike="noStrike" cap="none" spc="0" normalizeH="0" baseline="0">
              <a:ln>
                <a:noFill/>
              </a:ln>
              <a:solidFill>
                <a:srgbClr val="204277"/>
              </a:solidFill>
              <a:effectLst/>
              <a:uFillTx/>
              <a:latin typeface="Roboto Light"/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93927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8913FB8F-1A97-588C-638D-B19E623C27DA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Not Only Text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6EAEB7-586D-74DF-97A9-66ACC63E5B91}"/>
              </a:ext>
            </a:extLst>
          </p:cNvPr>
          <p:cNvSpPr txBox="1"/>
          <p:nvPr/>
        </p:nvSpPr>
        <p:spPr>
          <a:xfrm>
            <a:off x="8564089" y="3286693"/>
            <a:ext cx="3271651" cy="28167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sz="20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Coding: codey</a:t>
            </a:r>
          </a:p>
          <a:p>
            <a:pPr defTabSz="1828800">
              <a:lnSpc>
                <a:spcPct val="120000"/>
              </a:lnSpc>
              <a:spcBef>
                <a:spcPts val="1500"/>
              </a:spcBef>
            </a:pPr>
            <a:r>
              <a:rPr lang="zh-CN" altLang="en-US" sz="2000">
                <a:latin typeface="Roboto Light"/>
                <a:cs typeface="Roboto Light"/>
              </a:rPr>
              <a:t>Google's Codey is powered by PaLM 2 for generation, completion, debugging, learning and code assistance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2CBDE4-F7F7-4E16-1687-DF4EE812DA79}"/>
              </a:ext>
            </a:extLst>
          </p:cNvPr>
          <p:cNvSpPr txBox="1"/>
          <p:nvPr/>
        </p:nvSpPr>
        <p:spPr>
          <a:xfrm>
            <a:off x="4884716" y="3285908"/>
            <a:ext cx="2912423" cy="2067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sz="20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Images: Stable diffusion</a:t>
            </a:r>
          </a:p>
          <a:p>
            <a:pPr defTabSz="1828800">
              <a:lnSpc>
                <a:spcPct val="120000"/>
              </a:lnSpc>
              <a:spcBef>
                <a:spcPts val="1500"/>
              </a:spcBef>
            </a:pPr>
            <a:r>
              <a:rPr lang="zh-CN" altLang="en-US" sz="2000">
                <a:latin typeface="Roboto Light"/>
                <a:cs typeface="Roboto Light"/>
              </a:rPr>
              <a:t>Stable Diffusion Model is a latent tex-to-image diffusion model.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8E17AA-DB62-9B47-5842-62EB8B7BBDF0}"/>
              </a:ext>
            </a:extLst>
          </p:cNvPr>
          <p:cNvSpPr txBox="1"/>
          <p:nvPr/>
        </p:nvSpPr>
        <p:spPr>
          <a:xfrm>
            <a:off x="1194458" y="3291350"/>
            <a:ext cx="2749138" cy="2067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sz="2000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Images: Mid-journey</a:t>
            </a:r>
          </a:p>
          <a:p>
            <a:pPr defTabSz="1828800">
              <a:lnSpc>
                <a:spcPct val="120000"/>
              </a:lnSpc>
              <a:spcBef>
                <a:spcPts val="1500"/>
              </a:spcBef>
            </a:pPr>
            <a:r>
              <a:rPr lang="zh-CN" altLang="en-US" sz="2000">
                <a:latin typeface="Roboto Light"/>
                <a:cs typeface="Roboto Light"/>
              </a:rPr>
              <a:t>Midjourney is an AI tools that can create images from text</a:t>
            </a:r>
          </a:p>
        </p:txBody>
      </p:sp>
      <p:pic>
        <p:nvPicPr>
          <p:cNvPr id="13" name="图片 12" descr="图形用户界面, 应用程序&#10;&#10;已自动生成说明">
            <a:extLst>
              <a:ext uri="{FF2B5EF4-FFF2-40B4-BE49-F238E27FC236}">
                <a16:creationId xmlns:a16="http://schemas.microsoft.com/office/drawing/2014/main" id="{0ABFE2DA-9301-200F-2ADA-42D5ABDA1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6" b="4664"/>
          <a:stretch/>
        </p:blipFill>
        <p:spPr>
          <a:xfrm>
            <a:off x="8784771" y="1425595"/>
            <a:ext cx="2743200" cy="16049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95F482-DE40-07A4-5D17-542E26AE4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3" r="3448" b="-637"/>
          <a:stretch/>
        </p:blipFill>
        <p:spPr>
          <a:xfrm>
            <a:off x="4963884" y="1417894"/>
            <a:ext cx="2743206" cy="1616500"/>
          </a:xfrm>
          <a:prstGeom prst="rect">
            <a:avLst/>
          </a:prstGeom>
        </p:spPr>
      </p:pic>
      <p:pic>
        <p:nvPicPr>
          <p:cNvPr id="12" name="图片 11" descr="文本&#10;&#10;已自动生成说明">
            <a:extLst>
              <a:ext uri="{FF2B5EF4-FFF2-40B4-BE49-F238E27FC236}">
                <a16:creationId xmlns:a16="http://schemas.microsoft.com/office/drawing/2014/main" id="{9E95DC7A-B3C6-9D92-A47D-465E382F6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4" y="1512679"/>
            <a:ext cx="2743202" cy="15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563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29B5DD47-19F9-7A47-75CE-C7806FDF08BE}"/>
              </a:ext>
            </a:extLst>
          </p:cNvPr>
          <p:cNvSpPr txBox="1"/>
          <p:nvPr/>
        </p:nvSpPr>
        <p:spPr>
          <a:xfrm>
            <a:off x="1991106" y="412377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Your personal AI assistant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24F928-5788-6A9D-5EFC-547B50645403}"/>
              </a:ext>
            </a:extLst>
          </p:cNvPr>
          <p:cNvSpPr txBox="1"/>
          <p:nvPr/>
        </p:nvSpPr>
        <p:spPr>
          <a:xfrm>
            <a:off x="4288042" y="1143904"/>
            <a:ext cx="3601131" cy="2444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Personal assistant</a:t>
            </a:r>
          </a:p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have background knowledge about you</a:t>
            </a:r>
          </a:p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Can make unique, personal answer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C913D0-4937-07D5-9889-8BA6D3968AE9}"/>
              </a:ext>
            </a:extLst>
          </p:cNvPr>
          <p:cNvSpPr txBox="1"/>
          <p:nvPr/>
        </p:nvSpPr>
        <p:spPr>
          <a:xfrm>
            <a:off x="8417935" y="4088751"/>
            <a:ext cx="3557589" cy="1779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Automation</a:t>
            </a:r>
          </a:p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Auto Email generation</a:t>
            </a:r>
          </a:p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Auto Email Send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569AE503-C687-02EF-1F9C-81E60F2C8A61}"/>
              </a:ext>
            </a:extLst>
          </p:cNvPr>
          <p:cNvSpPr txBox="1"/>
          <p:nvPr/>
        </p:nvSpPr>
        <p:spPr>
          <a:xfrm>
            <a:off x="482248" y="3429897"/>
            <a:ext cx="3514045" cy="2969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Personal Document </a:t>
            </a:r>
            <a:endParaRPr lang="zh-CN" b="1"/>
          </a:p>
          <a:p>
            <a:pPr defTabSz="1828800">
              <a:lnSpc>
                <a:spcPct val="120000"/>
              </a:lnSpc>
              <a:spcBef>
                <a:spcPts val="1500"/>
              </a:spcBef>
            </a:pPr>
            <a:r>
              <a:rPr lang="zh-CN" altLang="en-US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Knowledge DataBase</a:t>
            </a:r>
            <a:endParaRPr lang="zh-CN" b="1"/>
          </a:p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Can freely build and edit your own database</a:t>
            </a:r>
          </a:p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Vector search on database and use llm to answer</a:t>
            </a:r>
          </a:p>
        </p:txBody>
      </p:sp>
      <p:pic>
        <p:nvPicPr>
          <p:cNvPr id="7" name="图片 6" descr="图示&#10;&#10;已自动生成说明">
            <a:extLst>
              <a:ext uri="{FF2B5EF4-FFF2-40B4-BE49-F238E27FC236}">
                <a16:creationId xmlns:a16="http://schemas.microsoft.com/office/drawing/2014/main" id="{F886F0B1-EA79-7BAA-444D-EF878D46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1299503"/>
            <a:ext cx="2743200" cy="2060079"/>
          </a:xfrm>
          <a:prstGeom prst="rect">
            <a:avLst/>
          </a:prstGeom>
        </p:spPr>
      </p:pic>
      <p:pic>
        <p:nvPicPr>
          <p:cNvPr id="8" name="图片 7" descr="图标&#10;&#10;已自动生成说明">
            <a:extLst>
              <a:ext uri="{FF2B5EF4-FFF2-40B4-BE49-F238E27FC236}">
                <a16:creationId xmlns:a16="http://schemas.microsoft.com/office/drawing/2014/main" id="{2E0ECE2E-D60D-355B-E4E8-A58C5FCE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57" y="3874613"/>
            <a:ext cx="3897085" cy="2080575"/>
          </a:xfrm>
          <a:prstGeom prst="rect">
            <a:avLst/>
          </a:prstGeom>
        </p:spPr>
      </p:pic>
      <p:pic>
        <p:nvPicPr>
          <p:cNvPr id="9" name="图片 8" descr="图形用户界面&#10;&#10;已自动生成说明">
            <a:extLst>
              <a:ext uri="{FF2B5EF4-FFF2-40B4-BE49-F238E27FC236}">
                <a16:creationId xmlns:a16="http://schemas.microsoft.com/office/drawing/2014/main" id="{00AFE88C-6021-BBB0-720B-2C59E56C8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172" y="1470932"/>
            <a:ext cx="3505200" cy="19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657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7">
            <a:extLst>
              <a:ext uri="{FF2B5EF4-FFF2-40B4-BE49-F238E27FC236}">
                <a16:creationId xmlns:a16="http://schemas.microsoft.com/office/drawing/2014/main" id="{10D20BDF-B44C-FE13-FCBF-2FCBE75C2239}"/>
              </a:ext>
            </a:extLst>
          </p:cNvPr>
          <p:cNvSpPr txBox="1"/>
          <p:nvPr/>
        </p:nvSpPr>
        <p:spPr>
          <a:xfrm>
            <a:off x="1838706" y="357948"/>
            <a:ext cx="8209788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HK" sz="3500">
                <a:latin typeface="Roboto "/>
              </a:rPr>
              <a:t>Life Pal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960340-1A3F-B63A-9B12-B060742308D2}"/>
              </a:ext>
            </a:extLst>
          </p:cNvPr>
          <p:cNvSpPr txBox="1"/>
          <p:nvPr/>
        </p:nvSpPr>
        <p:spPr>
          <a:xfrm>
            <a:off x="2323419" y="1501823"/>
            <a:ext cx="7509102" cy="2259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endParaRPr lang="zh-CN" altLang="en-US" sz="3200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 sz="24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merge the database of company products</a:t>
            </a:r>
          </a:p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 sz="24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Can promote the product to the user when suitable</a:t>
            </a:r>
          </a:p>
        </p:txBody>
      </p:sp>
      <p:pic>
        <p:nvPicPr>
          <p:cNvPr id="2" name="图片 1" descr="桌子上有许多玩具模型&#10;&#10;已自动生成说明">
            <a:extLst>
              <a:ext uri="{FF2B5EF4-FFF2-40B4-BE49-F238E27FC236}">
                <a16:creationId xmlns:a16="http://schemas.microsoft.com/office/drawing/2014/main" id="{77ED3835-C0FB-885E-E955-41BFB1FB1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97"/>
          <a:stretch/>
        </p:blipFill>
        <p:spPr>
          <a:xfrm>
            <a:off x="9829802" y="1317172"/>
            <a:ext cx="2024743" cy="4082142"/>
          </a:xfrm>
          <a:prstGeom prst="rect">
            <a:avLst/>
          </a:prstGeom>
        </p:spPr>
      </p:pic>
      <p:pic>
        <p:nvPicPr>
          <p:cNvPr id="4" name="图片 3" descr="桌子上有许多玩具模型&#10;&#10;已自动生成说明">
            <a:extLst>
              <a:ext uri="{FF2B5EF4-FFF2-40B4-BE49-F238E27FC236}">
                <a16:creationId xmlns:a16="http://schemas.microsoft.com/office/drawing/2014/main" id="{74D0D862-4F1B-7681-9EC7-861BF5CE0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97"/>
          <a:stretch/>
        </p:blipFill>
        <p:spPr>
          <a:xfrm>
            <a:off x="283029" y="1251858"/>
            <a:ext cx="2024743" cy="40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981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81E9A1-4C2A-51B5-5229-9BAA437A7C94}"/>
              </a:ext>
            </a:extLst>
          </p:cNvPr>
          <p:cNvSpPr txBox="1"/>
          <p:nvPr/>
        </p:nvSpPr>
        <p:spPr>
          <a:xfrm>
            <a:off x="437962" y="488317"/>
            <a:ext cx="4254274" cy="729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Support different LLMs selection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7965E1-300B-7952-C393-CFA016AC2DE8}"/>
              </a:ext>
            </a:extLst>
          </p:cNvPr>
          <p:cNvSpPr txBox="1"/>
          <p:nvPr/>
        </p:nvSpPr>
        <p:spPr>
          <a:xfrm>
            <a:off x="4313526" y="492772"/>
            <a:ext cx="3557589" cy="729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altLang="en-US" b="1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Support multiple access platform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8E76C9-EE12-D21B-0846-3772771CB093}"/>
              </a:ext>
            </a:extLst>
          </p:cNvPr>
          <p:cNvSpPr txBox="1"/>
          <p:nvPr/>
        </p:nvSpPr>
        <p:spPr>
          <a:xfrm>
            <a:off x="8148205" y="486094"/>
            <a:ext cx="3927763" cy="729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20000"/>
              </a:lnSpc>
              <a:spcBef>
                <a:spcPts val="1500"/>
              </a:spcBef>
            </a:pPr>
            <a:r>
              <a:rPr lang="zh-CN" b="1">
                <a:solidFill>
                  <a:srgbClr val="204277"/>
                </a:solidFill>
                <a:latin typeface="Roboto Light"/>
                <a:ea typeface="Roboto Light"/>
                <a:cs typeface="Segoe UI"/>
              </a:rPr>
              <a:t>Build your own LLMs application !</a:t>
            </a:r>
            <a:r>
              <a:rPr lang="en-US" altLang="zh-CN" b="1">
                <a:solidFill>
                  <a:srgbClr val="204277"/>
                </a:solidFill>
                <a:latin typeface="Roboto Light"/>
                <a:ea typeface="Roboto Light"/>
                <a:cs typeface="Segoe UI"/>
              </a:rPr>
              <a:t>​</a:t>
            </a:r>
          </a:p>
        </p:txBody>
      </p:sp>
      <p:pic>
        <p:nvPicPr>
          <p:cNvPr id="6" name="图片 5" descr="图示&#10;&#10;已自动生成说明">
            <a:extLst>
              <a:ext uri="{FF2B5EF4-FFF2-40B4-BE49-F238E27FC236}">
                <a16:creationId xmlns:a16="http://schemas.microsoft.com/office/drawing/2014/main" id="{D196FC5A-77EC-363A-11D2-6D4F820B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1446945"/>
            <a:ext cx="3788228" cy="19284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D208FF-9A49-5EC0-FF2F-39D5FC6A55EE}"/>
              </a:ext>
            </a:extLst>
          </p:cNvPr>
          <p:cNvSpPr txBox="1"/>
          <p:nvPr/>
        </p:nvSpPr>
        <p:spPr>
          <a:xfrm>
            <a:off x="144048" y="3864490"/>
            <a:ext cx="4014789" cy="1771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1828800" hangingPunct="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 sz="16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The user can choose different LLMs to answer</a:t>
            </a:r>
            <a:endParaRPr lang="zh-CN" altLang="en-US" b="1">
              <a:solidFill>
                <a:srgbClr val="204277"/>
              </a:solidFill>
              <a:latin typeface="Roboto Light"/>
              <a:ea typeface="Roboto Light"/>
              <a:cs typeface="Roboto Light"/>
            </a:endParaRPr>
          </a:p>
          <a:p>
            <a:pPr marL="285750" indent="-2857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 sz="16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Vicuna, Azure OpenAI, Go</a:t>
            </a:r>
            <a:r>
              <a:rPr lang="zh-CN" sz="1600">
                <a:ea typeface="+mn-lt"/>
                <a:cs typeface="+mn-lt"/>
              </a:rPr>
              <a:t>Roboto Light</a:t>
            </a:r>
            <a:r>
              <a:rPr lang="zh-CN" altLang="en-US" sz="16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ogle PaLM2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761BF3-87B2-A478-F16C-3860321AB2CC}"/>
              </a:ext>
            </a:extLst>
          </p:cNvPr>
          <p:cNvSpPr txBox="1"/>
          <p:nvPr/>
        </p:nvSpPr>
        <p:spPr>
          <a:xfrm>
            <a:off x="4215554" y="3853392"/>
            <a:ext cx="3557589" cy="14763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 sz="16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Website UI</a:t>
            </a:r>
            <a:endParaRPr lang="zh-CN"/>
          </a:p>
          <a:p>
            <a:pPr marL="514350" indent="-514350" defTabSz="182880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altLang="en-US" sz="1600">
                <a:solidFill>
                  <a:srgbClr val="204277"/>
                </a:solidFill>
                <a:latin typeface="Roboto Light"/>
                <a:ea typeface="Roboto Light"/>
                <a:cs typeface="Roboto Light"/>
              </a:rPr>
              <a:t>Through virtual agents, connect to Teams bot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5B04E5-7E72-2131-6D66-EBB8D6244D18}"/>
              </a:ext>
            </a:extLst>
          </p:cNvPr>
          <p:cNvSpPr txBox="1"/>
          <p:nvPr/>
        </p:nvSpPr>
        <p:spPr>
          <a:xfrm>
            <a:off x="8442119" y="3868486"/>
            <a:ext cx="3339935" cy="14763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1828800" hangingPunct="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sz="1600">
                <a:solidFill>
                  <a:srgbClr val="204277"/>
                </a:solidFill>
                <a:latin typeface="Roboto Light"/>
                <a:ea typeface="Roboto Light"/>
                <a:cs typeface="Arial"/>
              </a:rPr>
              <a:t>Langflow – a graphic interface for Langchain</a:t>
            </a:r>
            <a:r>
              <a:rPr lang="en-US" altLang="zh-CN" sz="1600">
                <a:solidFill>
                  <a:srgbClr val="204277"/>
                </a:solidFill>
                <a:latin typeface="Roboto Light"/>
                <a:ea typeface="Roboto Light"/>
                <a:cs typeface="Arial"/>
              </a:rPr>
              <a:t>​</a:t>
            </a:r>
            <a:endParaRPr lang="zh-CN" altLang="en-US"/>
          </a:p>
          <a:p>
            <a:pPr marL="285750" indent="-285750" defTabSz="1828800" hangingPunct="0">
              <a:lnSpc>
                <a:spcPct val="120000"/>
              </a:lnSpc>
              <a:spcBef>
                <a:spcPts val="1500"/>
              </a:spcBef>
              <a:buFont typeface="Arial"/>
              <a:buChar char="•"/>
            </a:pPr>
            <a:r>
              <a:rPr lang="zh-CN" sz="1600">
                <a:solidFill>
                  <a:srgbClr val="204277"/>
                </a:solidFill>
                <a:latin typeface="Roboto Light"/>
                <a:ea typeface="Roboto Light"/>
                <a:cs typeface="Arial"/>
              </a:rPr>
              <a:t>Just by drag and drop</a:t>
            </a:r>
          </a:p>
        </p:txBody>
      </p:sp>
      <p:pic>
        <p:nvPicPr>
          <p:cNvPr id="12" name="图片 11" descr="电脑软件截图&#10;&#10;已自动生成说明">
            <a:extLst>
              <a:ext uri="{FF2B5EF4-FFF2-40B4-BE49-F238E27FC236}">
                <a16:creationId xmlns:a16="http://schemas.microsoft.com/office/drawing/2014/main" id="{EC821CD3-C4D0-807D-5204-4DBD4433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4" y="1446820"/>
            <a:ext cx="3145971" cy="1776331"/>
          </a:xfrm>
          <a:prstGeom prst="rect">
            <a:avLst/>
          </a:prstGeom>
        </p:spPr>
      </p:pic>
      <p:pic>
        <p:nvPicPr>
          <p:cNvPr id="13" name="图片 12" descr="电脑软件截图&#10;&#10;已自动生成说明">
            <a:extLst>
              <a:ext uri="{FF2B5EF4-FFF2-40B4-BE49-F238E27FC236}">
                <a16:creationId xmlns:a16="http://schemas.microsoft.com/office/drawing/2014/main" id="{85876B5B-9897-2B60-AF08-6FB5B1A08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457" y="1525361"/>
            <a:ext cx="3145971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0537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">
  <a:themeElements>
    <a:clrScheme name="White">
      <a:dk1>
        <a:srgbClr val="204277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20000"/>
          </a:lnSpc>
          <a:spcBef>
            <a:spcPts val="15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204277"/>
            </a:solidFill>
            <a:effectLst/>
            <a:uFillTx/>
            <a:latin typeface="Roboto Light"/>
            <a:ea typeface="Roboto Light"/>
            <a:cs typeface="Roboto Light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09EACAC76D58449A3CC9D23A08898E" ma:contentTypeVersion="3" ma:contentTypeDescription="Create a new document." ma:contentTypeScope="" ma:versionID="68fdc12c88fea364130178ae3725ea56">
  <xsd:schema xmlns:xsd="http://www.w3.org/2001/XMLSchema" xmlns:xs="http://www.w3.org/2001/XMLSchema" xmlns:p="http://schemas.microsoft.com/office/2006/metadata/properties" xmlns:ns2="214afc95-4e3b-4d58-b4a7-77bcbd14d8f9" targetNamespace="http://schemas.microsoft.com/office/2006/metadata/properties" ma:root="true" ma:fieldsID="b6f164daf8dc23c5d32bce5ecbdcbc9f" ns2:_="">
    <xsd:import namespace="214afc95-4e3b-4d58-b4a7-77bcbd14d8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4afc95-4e3b-4d58-b4a7-77bcbd14d8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4981A2-5670-4BBE-B741-1129BC608DF3}">
  <ds:schemaRefs>
    <ds:schemaRef ds:uri="214afc95-4e3b-4d58-b4a7-77bcbd14d8f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9AFA52-50A8-4F4A-AE6B-6314F091257F}">
  <ds:schemaRefs>
    <ds:schemaRef ds:uri="214afc95-4e3b-4d58-b4a7-77bcbd14d8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90F3A13-14EF-4428-B3D8-2042A3EF55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151</cp:revision>
  <dcterms:created xsi:type="dcterms:W3CDTF">2023-08-24T01:52:49Z</dcterms:created>
  <dcterms:modified xsi:type="dcterms:W3CDTF">2023-08-29T08:39:19Z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0x010100B209EACAC76D58449A3CC9D23A08898E</vt:lpwstr>
  </property>
</Properties>
</file>